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694" r:id="rId2"/>
  </p:sldMasterIdLst>
  <p:notesMasterIdLst>
    <p:notesMasterId r:id="rId16"/>
  </p:notesMasterIdLst>
  <p:sldIdLst>
    <p:sldId id="26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-51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45E41-35A2-401B-AB54-9CA036F0DC7D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3CFA21-2876-4EF0-B558-997545EA47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69411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99596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98903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84013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79287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67876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68627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5323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06950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7398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75161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 cstate="print">
              <a:alphaModFix amt="85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2320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708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07627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9950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13333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40180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886790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 cstate="print">
              <a:alphaModFix amt="60000"/>
              <a:lum bright="70000" contrast="-70000"/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24712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782217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588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8228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572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1177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16786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38296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7505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1510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045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E0385BF-FDB8-41E9-95D1-6130B6C18B6C}" type="datetimeFigureOut">
              <a:rPr lang="ru-RU" smtClean="0"/>
              <a:pPr/>
              <a:t>21.11.2019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=""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AD984BAC-CB26-46F4-A524-FC3178603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502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4559" y="2690057"/>
            <a:ext cx="7828767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 СЕМЯН</a:t>
            </a:r>
          </a:p>
          <a:p>
            <a:endParaRPr lang="ru-RU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1920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1200" dirty="0" smtClean="0">
                <a:latin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</a:rPr>
              <a:t>Федеральное государственное бюджетное </a:t>
            </a:r>
            <a:r>
              <a:rPr lang="ru-RU" b="1" dirty="0" smtClean="0">
                <a:latin typeface="Arial" panose="020B0604020202020204" pitchFamily="34" charset="0"/>
              </a:rPr>
              <a:t>учреждение «Российский </a:t>
            </a:r>
            <a:r>
              <a:rPr lang="ru-RU" b="1" dirty="0">
                <a:latin typeface="Arial" panose="020B0604020202020204" pitchFamily="34" charset="0"/>
              </a:rPr>
              <a:t>сельскохозяйственный центр</a:t>
            </a:r>
            <a:r>
              <a:rPr lang="ru-RU" b="1" dirty="0" smtClean="0">
                <a:latin typeface="Arial" panose="020B0604020202020204" pitchFamily="34" charset="0"/>
              </a:rPr>
              <a:t>» (</a:t>
            </a:r>
            <a:r>
              <a:rPr lang="ru-RU" b="1" dirty="0">
                <a:latin typeface="Arial" panose="020B0604020202020204" pitchFamily="34" charset="0"/>
              </a:rPr>
              <a:t>ФГБУ «</a:t>
            </a:r>
            <a:r>
              <a:rPr lang="ru-RU" b="1" dirty="0" err="1">
                <a:latin typeface="Arial" panose="020B0604020202020204" pitchFamily="34" charset="0"/>
              </a:rPr>
              <a:t>Россельхозцентр</a:t>
            </a:r>
            <a:r>
              <a:rPr lang="ru-RU" b="1" dirty="0">
                <a:latin typeface="Arial" panose="020B0604020202020204" pitchFamily="34" charset="0"/>
              </a:rPr>
              <a:t>») 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01457" y="4759890"/>
            <a:ext cx="388306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Колегова Лидия Григорьевна- </a:t>
            </a:r>
          </a:p>
          <a:p>
            <a:r>
              <a:rPr lang="ru-RU" dirty="0" smtClean="0"/>
              <a:t>Начальник отдела семеноводства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01457" y="5749447"/>
            <a:ext cx="3883069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610007, </a:t>
            </a:r>
            <a:r>
              <a:rPr lang="ru-RU" dirty="0" err="1" smtClean="0"/>
              <a:t>г.Киров</a:t>
            </a:r>
            <a:r>
              <a:rPr lang="ru-RU" dirty="0" smtClean="0"/>
              <a:t>, </a:t>
            </a:r>
            <a:r>
              <a:rPr lang="ru-RU" dirty="0" err="1" smtClean="0"/>
              <a:t>ул.Ленина</a:t>
            </a:r>
            <a:r>
              <a:rPr lang="ru-RU" dirty="0" smtClean="0"/>
              <a:t> 176а</a:t>
            </a:r>
          </a:p>
          <a:p>
            <a:r>
              <a:rPr lang="ru-RU" dirty="0" smtClean="0"/>
              <a:t>Тел. 8 (8332) 33-11-06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3293"/>
            <a:ext cx="1962150" cy="19621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345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32132"/>
            <a:ext cx="12192000" cy="34258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3586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Закончена уборка урожая, остаётся время провести все необходимые операции по очистке и сушке сформированных партий, а также сохранить выращенные семена без ухудшения качества.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Засорённые семена значительно хуже хранятся, так как содержащиеся в них остатки стеблей растений и семена сорняков всегда имеют повышенную влажность, что способствует увеличению показателя влажности семенного материала и снижает его качества при хранении.</a:t>
            </a:r>
            <a:endParaRPr lang="ru-RU" sz="29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7630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87682"/>
            <a:ext cx="12192000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ноября 2019 года  по области 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проверено 33,8  </a:t>
            </a: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тонн 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семян </a:t>
            </a: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яровых зерновых и зернобобовых </a:t>
            </a: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культур.</a:t>
            </a:r>
          </a:p>
          <a:p>
            <a:pPr algn="just"/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Требованиям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стандартов соответствуют</a:t>
            </a:r>
          </a:p>
          <a:p>
            <a:pPr algn="just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27,9 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тонн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- 83%,</a:t>
            </a:r>
          </a:p>
          <a:p>
            <a:pPr algn="just"/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Некондиционных  семян  - 17  %,</a:t>
            </a:r>
          </a:p>
          <a:p>
            <a:pPr algn="just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числе, </a:t>
            </a:r>
          </a:p>
          <a:p>
            <a:pPr algn="just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 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засорённости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по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всхожести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01842" y="1290181"/>
            <a:ext cx="5290160" cy="55678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7746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" y="0"/>
            <a:ext cx="12192000" cy="6588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Испытательные </a:t>
            </a:r>
            <a:r>
              <a:rPr lang="ru-RU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лаборатории филиала </a:t>
            </a:r>
            <a:r>
              <a:rPr lang="ru-RU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проверили семена: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4452918"/>
            <a:ext cx="12192000" cy="2405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ФЗ  «О семеноводстве» и национальных стандартов </a:t>
            </a: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РФ - Семена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предназначенные для </a:t>
            </a:r>
            <a:r>
              <a:rPr lang="ru-RU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посева, </a:t>
            </a:r>
            <a:r>
              <a:rPr lang="ru-RU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должны быть проверены на сортовые и посевные качества </a:t>
            </a: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удостоверены соответствующими документами в установленном порядке.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Только после проверки на соответствие требованиям ГОСТ, </a:t>
            </a:r>
            <a:endParaRPr lang="ru-RU" sz="2800" b="1" dirty="0" smtClean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семена </a:t>
            </a:r>
            <a:r>
              <a:rPr lang="ru-RU" sz="28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можно считать семенами!  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16500244"/>
              </p:ext>
            </p:extLst>
          </p:nvPr>
        </p:nvGraphicFramePr>
        <p:xfrm>
          <a:off x="-3" y="765940"/>
          <a:ext cx="12192002" cy="359804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6096001"/>
                <a:gridCol w="6096001"/>
              </a:tblGrid>
              <a:tr h="4874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2800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b="1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 </a:t>
                      </a:r>
                      <a:r>
                        <a:rPr lang="ru-RU" sz="2800" b="1" dirty="0" err="1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Яранского</a:t>
                      </a:r>
                      <a:r>
                        <a:rPr lang="ru-RU" sz="2800" b="1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района: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КФХ </a:t>
                      </a:r>
                      <a:r>
                        <a:rPr lang="ru-RU" sz="2800" b="1" dirty="0" err="1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Тужинского</a:t>
                      </a:r>
                      <a:r>
                        <a:rPr lang="ru-RU" sz="2800" b="1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района:</a:t>
                      </a:r>
                      <a:endParaRPr lang="ru-RU" sz="2800" dirty="0"/>
                    </a:p>
                  </a:txBody>
                  <a:tcPr/>
                </a:tc>
              </a:tr>
              <a:tr h="18911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Казаков Игорь Николаевич,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Комлев Сергей Сергеевич,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Лебедев Николай Николаевич, Шестаков Владимир Николаевич. 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err="1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Кислицин</a:t>
                      </a:r>
                      <a:r>
                        <a:rPr lang="ru-RU" sz="2800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Олег Васильевич, </a:t>
                      </a:r>
                    </a:p>
                    <a:p>
                      <a:r>
                        <a:rPr lang="ru-RU" sz="2800" dirty="0" err="1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Кислицин</a:t>
                      </a:r>
                      <a:r>
                        <a:rPr lang="ru-RU" sz="2800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Николай</a:t>
                      </a:r>
                      <a:r>
                        <a:rPr lang="ru-RU" sz="2800" baseline="0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800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Михайлович, </a:t>
                      </a:r>
                      <a:r>
                        <a:rPr lang="ru-RU" sz="2800" dirty="0" err="1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Клепцов</a:t>
                      </a:r>
                      <a:r>
                        <a:rPr lang="ru-RU" sz="2800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Владимир Александрович, </a:t>
                      </a:r>
                    </a:p>
                    <a:p>
                      <a:r>
                        <a:rPr lang="ru-RU" sz="2800" dirty="0" err="1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</a:t>
                      </a:r>
                      <a:r>
                        <a:rPr lang="ru-RU" sz="2800" dirty="0" smtClean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Росинка </a:t>
                      </a:r>
                      <a:endParaRPr lang="ru-RU" sz="2800" dirty="0"/>
                    </a:p>
                  </a:txBody>
                  <a:tcPr/>
                </a:tc>
              </a:tr>
              <a:tr h="1064179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 smtClean="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 партии семян поступившие на проверку соответствуют требования посевного стандарта. </a:t>
                      </a:r>
                      <a:endParaRPr lang="ru-RU" sz="3600" b="1" dirty="0">
                        <a:ln>
                          <a:solidFill>
                            <a:schemeClr val="accent1">
                              <a:lumMod val="75000"/>
                            </a:schemeClr>
                          </a:solidFill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36621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903956"/>
            <a:ext cx="12075090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6600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istral" panose="03090702030407020403" pitchFamily="66" charset="0"/>
              </a:rPr>
              <a:t>С П А С И Б О    З А    В Н И М А Н И Е !</a:t>
            </a:r>
            <a:endParaRPr lang="ru-RU" sz="6000" b="1" dirty="0">
              <a:ln w="6600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0816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751032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4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статье 17 ФЗ «О семеноводстве» </a:t>
            </a:r>
            <a:r>
              <a:rPr lang="ru-RU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производства семян должны использоваться семена, сортовые и посевные качества которых соответствуют требованиям государственных стандартов в области семеноводства.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3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Согласно ст. 25 Закона «О Семеноводстве» </a:t>
            </a:r>
            <a:r>
              <a:rPr lang="ru-RU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Семена, предназначенные для посева (посадки), подлежат проверке на посевные и сортовые качества</a:t>
            </a:r>
            <a:r>
              <a:rPr lang="ru-RU" sz="43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4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1370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610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12192000" cy="6459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Основа </a:t>
            </a:r>
            <a:r>
              <a:rPr lang="ru-RU" sz="6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урожая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6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заложена в семенах. </a:t>
            </a:r>
            <a:endParaRPr lang="ru-RU" sz="6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8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6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Именно </a:t>
            </a:r>
            <a:r>
              <a:rPr lang="ru-RU" sz="6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качественные семена и сорт решают успех дела, от правильности их выбора зависит количество урожая и его качество.</a:t>
            </a:r>
            <a:endParaRPr lang="ru-RU" sz="6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4155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86816" y="2129425"/>
            <a:ext cx="6505183" cy="472857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2735" y="0"/>
            <a:ext cx="12192000" cy="673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Весной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 года сельхозпредприятиями </a:t>
            </a:r>
            <a:r>
              <a:rPr lang="ru-RU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крестьянскофермерскими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хозяйствами посеяно </a:t>
            </a: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229,6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 га </a:t>
            </a: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яровых зерновых и з/ бобовых культур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8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Высеяно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72,7 </a:t>
            </a:r>
            <a:r>
              <a:rPr lang="ru-RU" sz="4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тыс.тонн</a:t>
            </a:r>
            <a:endParaRPr lang="ru-RU" sz="4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семян 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92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</a:t>
            </a: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высеянных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семян </a:t>
            </a:r>
            <a:r>
              <a:rPr lang="ru-RU" sz="40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кондиционные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ru-RU" sz="4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КФХозяйствах</a:t>
            </a:r>
            <a:r>
              <a:rPr lang="ru-RU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91</a:t>
            </a:r>
            <a:r>
              <a:rPr lang="ru-RU" sz="4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ru-RU" sz="4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1797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6192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100% кондиционных семян яровых зерновых и з/бобовых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высеяли  </a:t>
            </a:r>
            <a:endParaRPr lang="ru-RU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14131200"/>
              </p:ext>
            </p:extLst>
          </p:nvPr>
        </p:nvGraphicFramePr>
        <p:xfrm>
          <a:off x="0" y="583749"/>
          <a:ext cx="6064128" cy="6162484"/>
        </p:xfrm>
        <a:graphic>
          <a:graphicData uri="http://schemas.openxmlformats.org/drawingml/2006/table">
            <a:tbl>
              <a:tblPr firstRow="1" firstCol="1" bandRow="1"/>
              <a:tblGrid>
                <a:gridCol w="1979112"/>
                <a:gridCol w="4085016"/>
              </a:tblGrid>
              <a:tr h="2845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03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Арбажский</a:t>
                      </a: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Деревянных Владимир Андреевич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Леушин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Владимир Ефимович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Вятско</a:t>
                      </a: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-Полянский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Медведева </a:t>
                      </a:r>
                      <a:r>
                        <a:rPr lang="ru-RU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ГалинаАлександровна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1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Самигуллин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Нургали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Ризванович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Гилязетдинов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Ромазан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Хисматов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Ильгиз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Кикнурский</a:t>
                      </a: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Зотин Сергей Александрович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Лебяжский</a:t>
                      </a: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Исток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Надежда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Алембаев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Валерий Алексеевич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Вараксин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Александр Иванович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8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Багаев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Анатолий  Александрович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Окишев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Игорь Анатольевич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Малмыжский</a:t>
                      </a: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Левашов </a:t>
                      </a:r>
                      <a:r>
                        <a:rPr lang="ru-RU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Рафис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Гаптулварович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Воробьёв Николай Михайлович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Нолинский</a:t>
                      </a: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21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5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Подосиновский</a:t>
                      </a: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Кочкин Александр Александрович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Капустин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Санчурский</a:t>
                      </a: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Севрюгин Сергей Васильевич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77145264"/>
              </p:ext>
            </p:extLst>
          </p:nvPr>
        </p:nvGraphicFramePr>
        <p:xfrm>
          <a:off x="6064128" y="583751"/>
          <a:ext cx="6064128" cy="6197337"/>
        </p:xfrm>
        <a:graphic>
          <a:graphicData uri="http://schemas.openxmlformats.org/drawingml/2006/table">
            <a:tbl>
              <a:tblPr firstRow="1" firstCol="1" bandRow="1"/>
              <a:tblGrid>
                <a:gridCol w="1752113"/>
                <a:gridCol w="4312015"/>
              </a:tblGrid>
              <a:tr h="2951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Район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295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Советский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Глушков Сергей Аркадьевич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 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Коробейников Сергей Николаевич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Сунский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Черных Владимир Николаевич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Тужинский</a:t>
                      </a: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Кислицин</a:t>
                      </a: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Николай Михайлович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Кислицын</a:t>
                      </a: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Олег Васильевич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Клепцов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Владимир Александрович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Нива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Парус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Уржумский</a:t>
                      </a: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Поляков Евгений Алексеевич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Фалёнский</a:t>
                      </a: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Ефремов Александр Юрьевич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Татарских Николай Викторович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Лекомцев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Павел Анатольевич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1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Яранский</a:t>
                      </a: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Вершинин Олег Васильевич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Казаков Игорь Николаевич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Комлев 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Сергей Сергеевич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Лебедев Николай Николаевич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Лукоянов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Юрий Витальевич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Махов Александр Леонидович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Прокудин Вадим Леонидович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51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КФХ </a:t>
                      </a:r>
                      <a:r>
                        <a:rPr lang="ru-RU" sz="18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Шестаков Владимир Николаевич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124" marR="3112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964678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156"/>
            <a:ext cx="12192000" cy="31588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5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89% от высеянных семян </a:t>
            </a:r>
            <a:r>
              <a:rPr lang="ru-RU" sz="45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составляют </a:t>
            </a:r>
            <a:r>
              <a:rPr lang="ru-RU" sz="45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оригинальные</a:t>
            </a:r>
            <a:r>
              <a:rPr lang="ru-RU" sz="4500" b="1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элитные и с 1 по 4 репродукцию</a:t>
            </a:r>
            <a:r>
              <a:rPr lang="ru-RU" sz="4500" b="1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500" b="1" u="sng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500" b="1" dirty="0" smtClean="0">
                <a:ln w="0">
                  <a:solidFill>
                    <a:schemeClr val="tx2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4500" b="1" dirty="0" err="1">
                <a:ln w="0">
                  <a:solidFill>
                    <a:schemeClr val="tx2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КФХозяйствах</a:t>
            </a:r>
            <a:r>
              <a:rPr lang="ru-RU" sz="4500" b="1" dirty="0">
                <a:ln w="0">
                  <a:solidFill>
                    <a:schemeClr val="tx2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таких семян высеяно - 75%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3320329"/>
            <a:ext cx="12192000" cy="34095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500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Несортовых </a:t>
            </a:r>
            <a:r>
              <a:rPr lang="ru-RU" sz="45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семян в 2019 году - 2,7</a:t>
            </a:r>
            <a:r>
              <a:rPr lang="ru-RU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 от высеянных </a:t>
            </a:r>
            <a:r>
              <a:rPr lang="ru-RU" sz="45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семян,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5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 2018 году - 3,8%),  </a:t>
            </a:r>
            <a:r>
              <a:rPr lang="ru-RU" sz="45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ru-RU" sz="4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(в 2017 году -5,5%)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500" b="1" u="sng" dirty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4500" b="1" u="sng" dirty="0" err="1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КФХозяйствах</a:t>
            </a:r>
            <a:r>
              <a:rPr lang="ru-RU" sz="4500" b="1" u="sng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5400" b="1" u="sng" dirty="0" smtClean="0">
                <a:ln>
                  <a:solidFill>
                    <a:srgbClr val="C00000"/>
                  </a:solidFill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8 %</a:t>
            </a:r>
            <a:endParaRPr lang="ru-RU" sz="5400" b="1" u="sng" dirty="0">
              <a:ln>
                <a:solidFill>
                  <a:srgbClr val="C00000"/>
                </a:solidFill>
              </a:ln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443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4222"/>
            <a:ext cx="12191999" cy="66433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емян 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суперэлиты и элиты было </a:t>
            </a: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высеяно: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в 2018 году -  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endParaRPr lang="ru-RU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в </a:t>
            </a: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 </a:t>
            </a:r>
            <a:r>
              <a:rPr lang="ru-RU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- 12%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6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Большое внимание сортовому качеству высеянных семян уделяют главы фермерских хозяйств </a:t>
            </a:r>
            <a:r>
              <a:rPr lang="ru-RU" sz="3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3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Яранский</a:t>
            </a:r>
            <a:r>
              <a:rPr lang="ru-RU" sz="3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район: </a:t>
            </a:r>
            <a:r>
              <a:rPr lang="ru-RU" sz="3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КФХ «Казаков И.Н.», </a:t>
            </a:r>
            <a:r>
              <a:rPr lang="ru-RU" sz="3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КФХ </a:t>
            </a:r>
            <a:r>
              <a:rPr lang="ru-RU" sz="3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Комлев С.С.»</a:t>
            </a: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3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3000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Фалёнский</a:t>
            </a:r>
            <a:r>
              <a:rPr lang="ru-RU" sz="3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район: КФХ </a:t>
            </a:r>
            <a:r>
              <a:rPr lang="ru-RU" sz="3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 Ефремов </a:t>
            </a:r>
            <a:r>
              <a:rPr lang="ru-RU" sz="3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А.Л.»</a:t>
            </a: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3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Тужинский</a:t>
            </a:r>
            <a:r>
              <a:rPr lang="ru-RU" sz="3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район: КФХ </a:t>
            </a:r>
            <a:r>
              <a:rPr lang="ru-RU" sz="3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3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Парус»</a:t>
            </a:r>
          </a:p>
          <a:p>
            <a:pPr marL="571500" indent="-5715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ru-RU" sz="3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000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Лебяжский</a:t>
            </a:r>
            <a:r>
              <a:rPr lang="ru-RU" sz="3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районе: </a:t>
            </a:r>
            <a:r>
              <a:rPr lang="ru-RU" sz="3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КФХ «</a:t>
            </a:r>
            <a:r>
              <a:rPr lang="ru-RU" sz="3000" b="1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Вараксин</a:t>
            </a:r>
            <a:r>
              <a:rPr lang="ru-RU" sz="3000" b="1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0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А. И.»   </a:t>
            </a:r>
            <a:endParaRPr lang="ru-RU" sz="3000" b="1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488515"/>
            <a:ext cx="5123145" cy="26179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12612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315019"/>
            <a:ext cx="12192000" cy="6426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Необходимо соблюдать технологии </a:t>
            </a:r>
            <a:r>
              <a:rPr lang="ru-RU" sz="44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 семеноводству и возделыванию с/х культур, активнее осуществлять сортосмену и </a:t>
            </a:r>
            <a:r>
              <a:rPr lang="ru-RU" sz="4400" b="1" dirty="0" err="1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сортообновление</a:t>
            </a:r>
            <a:r>
              <a:rPr lang="ru-RU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Особое </a:t>
            </a:r>
            <a:r>
              <a:rPr lang="ru-RU" sz="44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внимание </a:t>
            </a:r>
            <a:r>
              <a:rPr lang="ru-RU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уделять </a:t>
            </a:r>
            <a:r>
              <a:rPr lang="ru-RU" sz="4400" b="1" dirty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местным сортам, максимально отвечающим климатическим условиям произрастания</a:t>
            </a:r>
            <a:r>
              <a:rPr lang="ru-RU" sz="44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800" b="1" dirty="0" smtClean="0"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800" b="1" i="1" dirty="0"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5000" b="1" i="1" dirty="0" smtClean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Свои </a:t>
            </a:r>
            <a:r>
              <a:rPr lang="ru-RU" sz="5000" b="1" i="1" dirty="0">
                <a:ln w="2857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семена – уверенность в качестве.</a:t>
            </a:r>
          </a:p>
        </p:txBody>
      </p:sp>
    </p:spTree>
    <p:extLst>
      <p:ext uri="{BB962C8B-B14F-4D97-AF65-F5344CB8AC3E}">
        <p14:creationId xmlns="" xmlns:p14="http://schemas.microsoft.com/office/powerpoint/2010/main" val="4040992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9022" y="270024"/>
            <a:ext cx="12192000" cy="567193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3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Объёмы </a:t>
            </a:r>
            <a:r>
              <a:rPr lang="ru-RU" sz="3300" b="1" u="sng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сертифицированных семян в фермерских хозяйствах:</a:t>
            </a:r>
            <a:endParaRPr lang="ru-RU" sz="3300" b="1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КФХ  - Казаков Игорь Николаевич    271,9 т                             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КФХ –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Лукоянов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Юрий Николаевич -180 т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КФХ Вершинин Олег Владимирович -120 т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КФХ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Вараксин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Александр Иванович-74,2 т                                 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Более </a:t>
            </a:r>
            <a:r>
              <a:rPr lang="ru-RU" sz="3200" b="1" u="sng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мелкие КФХ, которые </a:t>
            </a:r>
            <a:r>
              <a:rPr lang="ru-RU" sz="32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реализуют </a:t>
            </a:r>
            <a:r>
              <a:rPr lang="ru-RU" sz="3200" b="1" u="sng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ru-RU" sz="32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u="sng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30  т  семян</a:t>
            </a:r>
            <a:endParaRPr lang="ru-RU" sz="3200" b="1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КФХ – «Исток»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КФХ – «Лада»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КФХ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«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Медведева Галина Александровна»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4643056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769</Words>
  <Application>Microsoft Office PowerPoint</Application>
  <PresentationFormat>Произвольный</PresentationFormat>
  <Paragraphs>157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5" baseType="lpstr">
      <vt:lpstr>Грань</vt:lpstr>
      <vt:lpstr>Дерево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РСЦ</dc:creator>
  <cp:lastModifiedBy>OMF1</cp:lastModifiedBy>
  <cp:revision>34</cp:revision>
  <dcterms:created xsi:type="dcterms:W3CDTF">2019-11-11T12:14:43Z</dcterms:created>
  <dcterms:modified xsi:type="dcterms:W3CDTF">2019-11-21T06:16:26Z</dcterms:modified>
</cp:coreProperties>
</file>